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98.png" ContentType="image/png"/>
  <Override PartName="/ppt/media/image97.jpeg" ContentType="image/jpeg"/>
  <Override PartName="/ppt/media/image44.png" ContentType="image/png"/>
  <Override PartName="/ppt/media/image43.png" ContentType="image/png"/>
  <Override PartName="/ppt/media/image46.jpeg" ContentType="image/jpeg"/>
  <Override PartName="/ppt/media/image22.png" ContentType="image/png"/>
  <Override PartName="/ppt/media/image41.png" ContentType="image/png"/>
  <Override PartName="/ppt/media/image93.jpeg" ContentType="image/jpeg"/>
  <Override PartName="/ppt/media/image40.png" ContentType="image/png"/>
  <Override PartName="/ppt/media/image51.jpeg" ContentType="image/jpeg"/>
  <Override PartName="/ppt/media/image42.jpeg" ContentType="image/jpeg"/>
  <Override PartName="/ppt/media/image37.jpeg" ContentType="image/jpeg"/>
  <Override PartName="/ppt/media/image48.png" ContentType="image/png"/>
  <Override PartName="/ppt/media/image32.png" ContentType="image/png"/>
  <Override PartName="/ppt/media/image45.jpeg" ContentType="image/jpeg"/>
  <Override PartName="/ppt/media/image1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80.jpeg" ContentType="image/jpeg"/>
  <Override PartName="/ppt/media/image26.png" ContentType="image/png"/>
  <Override PartName="/ppt/media/image35.png" ContentType="image/png"/>
  <Override PartName="/ppt/media/image67.jpeg" ContentType="image/jpeg"/>
  <Override PartName="/ppt/media/image24.png" ContentType="image/png"/>
  <Override PartName="/ppt/media/image34.jpeg" ContentType="image/jpeg"/>
  <Override PartName="/ppt/media/image90.jpeg" ContentType="image/jpeg"/>
  <Override PartName="/ppt/media/image69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56.png" ContentType="image/png"/>
  <Override PartName="/ppt/media/image21.png" ContentType="image/png"/>
  <Override PartName="/ppt/media/image2.png" ContentType="image/png"/>
  <Override PartName="/ppt/media/image52.png" ContentType="image/png"/>
  <Override PartName="/ppt/media/image62.jpeg" ContentType="image/jpeg"/>
  <Override PartName="/ppt/media/image29.jpeg" ContentType="image/jpeg"/>
  <Override PartName="/ppt/media/image64.png" ContentType="image/png"/>
  <Override PartName="/ppt/media/image57.png" ContentType="image/png"/>
  <Override PartName="/ppt/media/image3.png" ContentType="image/png"/>
  <Override PartName="/ppt/media/image88.jpeg" ContentType="image/jpeg"/>
  <Override PartName="/ppt/media/image4.png" ContentType="image/png"/>
  <Override PartName="/ppt/media/image28.jpeg" ContentType="image/jpeg"/>
  <Override PartName="/ppt/media/image54.png" ContentType="image/png"/>
  <Override PartName="/ppt/media/image11.png" ContentType="image/png"/>
  <Override PartName="/ppt/media/image13.png" ContentType="image/png"/>
  <Override PartName="/ppt/media/image18.png" ContentType="image/png"/>
  <Override PartName="/ppt/media/image33.jpeg" ContentType="image/jpeg"/>
  <Override PartName="/ppt/media/image8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72.jpeg" ContentType="image/jpeg"/>
  <Override PartName="/ppt/media/image39.jpeg" ContentType="image/jpeg"/>
  <Override PartName="/ppt/media/image20.png" ContentType="image/png"/>
  <Override PartName="/ppt/media/image82.jpeg" ContentType="image/jpeg"/>
  <Override PartName="/ppt/media/image49.png" ContentType="image/png"/>
  <Override PartName="/ppt/media/image50.jpeg" ContentType="image/jpeg"/>
  <Override PartName="/ppt/media/image25.jpeg" ContentType="image/jpeg"/>
  <Override PartName="/ppt/media/image86.jpeg" ContentType="image/jpeg"/>
  <Override PartName="/ppt/media/image59.jpeg" ContentType="image/jpeg"/>
  <Override PartName="/ppt/media/image87.png" ContentType="image/png"/>
  <Override PartName="/ppt/media/image27.png" ContentType="image/png"/>
  <Override PartName="/ppt/media/image53.jpeg" ContentType="image/jpeg"/>
  <Override PartName="/ppt/media/image47.png" ContentType="image/png"/>
  <Override PartName="/ppt/media/image55.jpeg" ContentType="image/jpeg"/>
  <Override PartName="/ppt/media/image99.jpeg" ContentType="image/jpeg"/>
  <Override PartName="/ppt/media/image38.jpeg" ContentType="image/jpeg"/>
  <Override PartName="/ppt/media/image10.png" ContentType="image/png"/>
  <Override PartName="/ppt/media/image71.jpeg" ContentType="image/jpeg"/>
  <Override PartName="/ppt/media/image76.jpeg" ContentType="image/jpeg"/>
  <Override PartName="/ppt/media/image60.png" ContentType="image/png"/>
  <Override PartName="/ppt/media/image61.png" ContentType="image/png"/>
  <Override PartName="/ppt/media/image95.jpeg" ContentType="image/jpeg"/>
  <Override PartName="/ppt/media/image63.jpeg" ContentType="image/jpeg"/>
  <Override PartName="/ppt/media/image65.jpeg" ContentType="image/jpeg"/>
  <Override PartName="/ppt/media/image66.png" ContentType="image/png"/>
  <Override PartName="/ppt/media/image68.png" ContentType="image/png"/>
  <Override PartName="/ppt/media/image77.jpeg" ContentType="image/jpeg"/>
  <Override PartName="/ppt/media/image70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8.png" ContentType="image/png"/>
  <Override PartName="/ppt/media/image5.png" ContentType="image/png"/>
  <Override PartName="/ppt/media/image79.jpeg" ContentType="image/jpeg"/>
  <Override PartName="/ppt/media/image81.png" ContentType="image/png"/>
  <Override PartName="/ppt/media/image84.jpeg" ContentType="image/jpeg"/>
  <Override PartName="/ppt/media/image85.png" ContentType="image/png"/>
  <Override PartName="/ppt/media/image58.jpeg" ContentType="image/jpeg"/>
  <Override PartName="/ppt/media/image91.jpeg" ContentType="image/jpeg"/>
  <Override PartName="/ppt/media/image9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A64D7E8-2551-4A80-BBC0-C3C01952B6E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D42A1BB-F004-4D13-A592-1D8AAA0926E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8D55991-7F82-4EFD-AF64-80A3B447EB8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90CF2AB-8F7A-4C26-AF97-288216C4A13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07C3480-FE1E-4578-9DE0-4D62F880735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EABADE4-8BF4-47D2-8959-3F72C162FCAC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D098C25-B1F4-476B-B800-8722916B5A0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991C04B-B927-49C6-895F-3C9615BDF77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AAFE571-B7B1-472F-8398-D43D0E53F5E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83D0F2C-7913-4263-A8F7-B20FB1A0AEA1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28BF87C-894C-4865-A3C9-33166C0A700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48C30D9-14F1-4E90-A637-4495678D5F51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02DD54E-EA4F-45E2-BAC7-AE74F3CF7191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B3BC555-DC7E-4085-8044-46BD31D8807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662956C-390C-4569-9278-8FD1C3620FFE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D3573AE-9670-44CE-98BE-214774BD865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3D69862-CB6F-4098-BBEE-A9EBCF5A667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42E1F92-5EF8-4DF5-A3D2-FE5682E6EA75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A7471555-750B-4995-BA29-2606932E539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rIns="0" tIns="0" bIns="0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DDBC052-0C5F-495C-9D36-8044B1C0B60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vert="vert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731E60BE-2B61-4353-B40F-8A3FDE23A91C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308720" y="301680"/>
            <a:ext cx="2266920" cy="5851440"/>
          </a:xfrm>
          <a:prstGeom prst="rect">
            <a:avLst/>
          </a:prstGeom>
        </p:spPr>
        <p:txBody>
          <a:bodyPr lIns="0" rIns="0" tIns="0" bIns="0" anchor="ctr" anchorCtr="1" vert="vert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503280" y="301680"/>
            <a:ext cx="6653160" cy="5851440"/>
          </a:xfrm>
          <a:prstGeom prst="rect">
            <a:avLst/>
          </a:prstGeom>
        </p:spPr>
        <p:txBody>
          <a:bodyPr lIns="0" rIns="0" tIns="0" bIns="0" vert="vert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A278E88E-E1A1-4718-9EBA-3EA6CE4A7455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60360" y="1236600"/>
            <a:ext cx="7559640" cy="263196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260360" y="3970440"/>
            <a:ext cx="7559640" cy="182556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FA3295DB-81F4-4BF5-85E3-479E89187C4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ACA47B97-7155-4377-84D8-4685A6B7148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7240" y="1884240"/>
            <a:ext cx="8694720" cy="314496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7240" y="5059440"/>
            <a:ext cx="8694720" cy="1652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54625F0-AC0F-4BBE-9EE0-A3FE541DD86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503280" y="1768320"/>
            <a:ext cx="4459320" cy="438480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5114880" y="1768320"/>
            <a:ext cx="4460760" cy="438480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F053EED-1304-4FE6-B05D-A094FBA66BB2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4720" cy="146052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93720" y="1852560"/>
            <a:ext cx="4265640" cy="90792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title"/>
          </p:nvPr>
        </p:nvSpPr>
        <p:spPr>
          <a:xfrm>
            <a:off x="693720" y="2760840"/>
            <a:ext cx="4265640" cy="40622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03720" y="1852560"/>
            <a:ext cx="4284720" cy="9079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title"/>
          </p:nvPr>
        </p:nvSpPr>
        <p:spPr>
          <a:xfrm>
            <a:off x="5103720" y="2760840"/>
            <a:ext cx="4284720" cy="40622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PlaceHolder 8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5D6AA45A-C178-4F75-A67B-05127781406A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D20A39A8-F131-4E08-9F0C-1C442BF2E2D8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7619DEA-5AEB-420F-BCE1-2296EA03CD5C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8D41EB2-60F5-43E5-8298-21E10FDC90F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8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jpeg"/><Relationship Id="rId6" Type="http://schemas.openxmlformats.org/officeDocument/2006/relationships/slideLayout" Target="../slideLayouts/slideLayout85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jpeg"/><Relationship Id="rId6" Type="http://schemas.openxmlformats.org/officeDocument/2006/relationships/slideLayout" Target="../slideLayouts/slideLayout85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jpe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jpe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image" Target="../media/image90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jpeg"/><Relationship Id="rId4" Type="http://schemas.openxmlformats.org/officeDocument/2006/relationships/image" Target="../media/image94.png"/><Relationship Id="rId5" Type="http://schemas.openxmlformats.org/officeDocument/2006/relationships/image" Target="../media/image95.jpeg"/><Relationship Id="rId6" Type="http://schemas.openxmlformats.org/officeDocument/2006/relationships/image" Target="../media/image96.jpeg"/><Relationship Id="rId7" Type="http://schemas.openxmlformats.org/officeDocument/2006/relationships/slideLayout" Target="../slideLayouts/slideLayout85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jpe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85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slideLayout" Target="../slideLayouts/slideLayout85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slideLayout" Target="../slideLayouts/slideLayout8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1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479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Presentation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0" name="Picture 3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sp>
        <p:nvSpPr>
          <p:cNvPr id="481" name="TextShape 2"/>
          <p:cNvSpPr txBox="1"/>
          <p:nvPr/>
        </p:nvSpPr>
        <p:spPr>
          <a:xfrm>
            <a:off x="34560" y="1140120"/>
            <a:ext cx="4913640" cy="646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Project outline (reminder)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APR Internship August '19 – March '20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Presentation ready visualisations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NCI data management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Analysis of model output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Project outputs (so far)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Several plots presented by Mika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Poster at ACCOMC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Oral presentation for RFS clients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Other stuff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Pyrocumulonimbus (PCB) analysis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Validation of potential PCB prediction code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Framework for model output visualisations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Measurement comparisons where available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2.6 conferences, many seminars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Trajectory modelling preliminary work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2" name="Picture 9" descr="A screenshot of text&#10;&#10;Description automatically generated"/>
          <p:cNvPicPr/>
          <p:nvPr/>
        </p:nvPicPr>
        <p:blipFill>
          <a:blip r:embed="rId3"/>
          <a:stretch/>
        </p:blipFill>
        <p:spPr>
          <a:xfrm>
            <a:off x="4472280" y="968400"/>
            <a:ext cx="5248440" cy="4602600"/>
          </a:xfrm>
          <a:prstGeom prst="rect">
            <a:avLst/>
          </a:prstGeom>
          <a:ln w="12600">
            <a:noFill/>
          </a:ln>
        </p:spPr>
      </p:pic>
      <p:sp>
        <p:nvSpPr>
          <p:cNvPr id="483" name="CustomShape 3"/>
          <p:cNvSpPr/>
          <p:nvPr/>
        </p:nvSpPr>
        <p:spPr>
          <a:xfrm>
            <a:off x="5384880" y="5006520"/>
            <a:ext cx="3409200" cy="807480"/>
          </a:xfrm>
          <a:custGeom>
            <a:avLst/>
            <a:gdLst/>
            <a:ahLst/>
            <a:rect l="l" t="t" r="r" b="b"/>
            <a:pathLst>
              <a:path w="78" h="66">
                <a:moveTo>
                  <a:pt x="11" y="24"/>
                </a:moveTo>
                <a:close/>
              </a:path>
            </a:pathLst>
          </a:custGeom>
          <a:noFill/>
          <a:ln w="572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Picture 12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37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Firepower vs PFT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39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pic>
        <p:nvPicPr>
          <p:cNvPr id="540" name="" descr=""/>
          <p:cNvPicPr/>
          <p:nvPr/>
        </p:nvPicPr>
        <p:blipFill>
          <a:blip r:embed="rId4"/>
          <a:srcRect l="6299" t="9440" r="7090" b="2370"/>
          <a:stretch/>
        </p:blipFill>
        <p:spPr>
          <a:xfrm>
            <a:off x="36000" y="1080000"/>
            <a:ext cx="10007640" cy="5094720"/>
          </a:xfrm>
          <a:prstGeom prst="rect">
            <a:avLst/>
          </a:prstGeom>
          <a:ln>
            <a:noFill/>
          </a:ln>
        </p:spPr>
      </p:pic>
      <p:sp>
        <p:nvSpPr>
          <p:cNvPr id="541" name="TextShape 2"/>
          <p:cNvSpPr txBox="1"/>
          <p:nvPr/>
        </p:nvSpPr>
        <p:spPr>
          <a:xfrm>
            <a:off x="396000" y="6120360"/>
            <a:ext cx="928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Latest run (higher BL stability, fewer limitations on fire spread)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PyroCB again could be expected from overshoots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432000" y="6084000"/>
            <a:ext cx="928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 vertical updraft throughout the troposphere over the fire front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Cloud formation and downdrafts can be seen nearby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44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PyroCB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46" name="" descr=""/>
          <p:cNvPicPr/>
          <p:nvPr/>
        </p:nvPicPr>
        <p:blipFill>
          <a:blip r:embed="rId3"/>
          <a:srcRect l="0" t="0" r="6" b="10197"/>
          <a:stretch/>
        </p:blipFill>
        <p:spPr>
          <a:xfrm>
            <a:off x="828000" y="936000"/>
            <a:ext cx="3815640" cy="4895640"/>
          </a:xfrm>
          <a:prstGeom prst="rect">
            <a:avLst/>
          </a:prstGeom>
          <a:ln w="12600">
            <a:noFill/>
          </a:ln>
        </p:spPr>
      </p:pic>
      <p:pic>
        <p:nvPicPr>
          <p:cNvPr id="547" name="" descr=""/>
          <p:cNvPicPr/>
          <p:nvPr/>
        </p:nvPicPr>
        <p:blipFill>
          <a:blip r:embed="rId4"/>
          <a:srcRect l="0" t="0" r="0" b="9953"/>
          <a:stretch/>
        </p:blipFill>
        <p:spPr>
          <a:xfrm>
            <a:off x="5112000" y="943560"/>
            <a:ext cx="3799800" cy="4888080"/>
          </a:xfrm>
          <a:prstGeom prst="rect">
            <a:avLst/>
          </a:prstGeom>
          <a:ln w="12600">
            <a:noFill/>
          </a:ln>
        </p:spPr>
      </p:pic>
      <p:pic>
        <p:nvPicPr>
          <p:cNvPr id="548" name="Picture 9" descr="A close up of a logo&#10;&#10;Description automatically generated"/>
          <p:cNvPicPr/>
          <p:nvPr/>
        </p:nvPicPr>
        <p:blipFill>
          <a:blip r:embed="rId5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432000" y="6084000"/>
            <a:ext cx="928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 vertical updraft throughout the troposphere over the fire front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Cloud formation and downdrafts can be seen nearby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51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PyroCB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53" name="" descr=""/>
          <p:cNvPicPr/>
          <p:nvPr/>
        </p:nvPicPr>
        <p:blipFill>
          <a:blip r:embed="rId3"/>
          <a:srcRect l="0" t="0" r="6" b="10197"/>
          <a:stretch/>
        </p:blipFill>
        <p:spPr>
          <a:xfrm>
            <a:off x="828000" y="936000"/>
            <a:ext cx="3815640" cy="4895640"/>
          </a:xfrm>
          <a:prstGeom prst="rect">
            <a:avLst/>
          </a:prstGeom>
          <a:ln w="1260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rcRect l="0" t="0" r="0" b="9953"/>
          <a:stretch/>
        </p:blipFill>
        <p:spPr>
          <a:xfrm>
            <a:off x="5112000" y="943560"/>
            <a:ext cx="3799800" cy="4888080"/>
          </a:xfrm>
          <a:prstGeom prst="rect">
            <a:avLst/>
          </a:prstGeom>
          <a:ln w="12600">
            <a:noFill/>
          </a:ln>
        </p:spPr>
      </p:pic>
      <p:sp>
        <p:nvSpPr>
          <p:cNvPr id="555" name="CustomShape 3"/>
          <p:cNvSpPr/>
          <p:nvPr/>
        </p:nvSpPr>
        <p:spPr>
          <a:xfrm flipV="1">
            <a:off x="3240000" y="4560840"/>
            <a:ext cx="1403640" cy="54972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dd481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"/>
          <p:cNvSpPr/>
          <p:nvPr/>
        </p:nvSpPr>
        <p:spPr>
          <a:xfrm flipV="1">
            <a:off x="5256000" y="3816000"/>
            <a:ext cx="2232000" cy="43200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dd481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5"/>
          <p:cNvSpPr/>
          <p:nvPr/>
        </p:nvSpPr>
        <p:spPr>
          <a:xfrm>
            <a:off x="4896000" y="4562280"/>
            <a:ext cx="1152000" cy="76572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dd481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"/>
          <p:cNvSpPr/>
          <p:nvPr/>
        </p:nvSpPr>
        <p:spPr>
          <a:xfrm>
            <a:off x="5040000" y="4536000"/>
            <a:ext cx="2592000" cy="50400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dd481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TextShape 7"/>
          <p:cNvSpPr txBox="1"/>
          <p:nvPr/>
        </p:nvSpPr>
        <p:spPr>
          <a:xfrm>
            <a:off x="4392000" y="3960000"/>
            <a:ext cx="100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
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Updraft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7488000" y="5256000"/>
            <a:ext cx="1296000" cy="43200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aecf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9"/>
          <p:cNvSpPr/>
          <p:nvPr/>
        </p:nvSpPr>
        <p:spPr>
          <a:xfrm>
            <a:off x="7344000" y="4032000"/>
            <a:ext cx="1567800" cy="151200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aecf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0"/>
          <p:cNvSpPr/>
          <p:nvPr/>
        </p:nvSpPr>
        <p:spPr>
          <a:xfrm>
            <a:off x="5976000" y="5544000"/>
            <a:ext cx="2736000" cy="287640"/>
          </a:xfrm>
          <a:custGeom>
            <a:avLst/>
            <a:gdLst/>
            <a:ahLst/>
            <a:rect l="l" t="t" r="r" b="b"/>
            <a:pathLst>
              <a:path w="3" h="4">
                <a:moveTo>
                  <a:pt x="7" y="7"/>
                </a:moveTo>
                <a:lnTo>
                  <a:pt x="10" y="11"/>
                </a:lnTo>
              </a:path>
            </a:pathLst>
          </a:custGeom>
          <a:noFill/>
          <a:ln w="29160">
            <a:solidFill>
              <a:srgbClr val="aecf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TextShape 11"/>
          <p:cNvSpPr txBox="1"/>
          <p:nvPr/>
        </p:nvSpPr>
        <p:spPr>
          <a:xfrm>
            <a:off x="8712000" y="5517720"/>
            <a:ext cx="12963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
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downdrafts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4" name="Picture 18" descr="A close up of a logo&#10;&#10;Description automatically generated"/>
          <p:cNvPicPr/>
          <p:nvPr/>
        </p:nvPicPr>
        <p:blipFill>
          <a:blip r:embed="rId5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66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Ember storm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68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70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 Jump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72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pic>
        <p:nvPicPr>
          <p:cNvPr id="573" name="" descr=""/>
          <p:cNvPicPr/>
          <p:nvPr/>
        </p:nvPicPr>
        <p:blipFill>
          <a:blip r:embed="rId4"/>
          <a:srcRect l="5827" t="0" r="8434" b="4207"/>
          <a:stretch/>
        </p:blipFill>
        <p:spPr>
          <a:xfrm>
            <a:off x="1224360" y="1068840"/>
            <a:ext cx="7055640" cy="61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75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Cool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77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pic>
        <p:nvPicPr>
          <p:cNvPr id="578" name="Picture 6" descr="A close up of a piece of paper&#10;&#10;Description automatically generated"/>
          <p:cNvPicPr/>
          <p:nvPr/>
        </p:nvPicPr>
        <p:blipFill>
          <a:blip r:embed="rId4"/>
          <a:srcRect l="31710" t="23282" r="25474" b="16101"/>
          <a:stretch/>
        </p:blipFill>
        <p:spPr>
          <a:xfrm>
            <a:off x="1296000" y="968400"/>
            <a:ext cx="7127640" cy="64868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80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opportunities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82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sp>
        <p:nvSpPr>
          <p:cNvPr id="583" name="TextShape 2"/>
          <p:cNvSpPr txBox="1"/>
          <p:nvPr/>
        </p:nvSpPr>
        <p:spPr>
          <a:xfrm>
            <a:off x="396360" y="1060200"/>
            <a:ext cx="6010920" cy="646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Talk: RFS client meeting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Poster: ACCOMC CGASM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Attendance: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BOM R&amp;D conference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ACAWSI summer institute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AFAC fire conference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Seminars and webinars: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ACCESS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NWP validation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NCI data product access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…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Knowledge leeching: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NCI productivity experts are everywhere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Fire/Met/Modelling experts too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504000" y="126000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85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2"/>
          <a:stretch/>
        </p:blipFill>
        <p:spPr>
          <a:xfrm>
            <a:off x="2664000" y="208800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87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2942640" y="900000"/>
            <a:ext cx="1269360" cy="1269360"/>
          </a:xfrm>
          <a:prstGeom prst="rect">
            <a:avLst/>
          </a:prstGeom>
          <a:ln w="12600">
            <a:noFill/>
          </a:ln>
        </p:spPr>
      </p:pic>
      <p:pic>
        <p:nvPicPr>
          <p:cNvPr id="588" name="" descr=""/>
          <p:cNvPicPr/>
          <p:nvPr/>
        </p:nvPicPr>
        <p:blipFill>
          <a:blip r:embed="rId4"/>
          <a:stretch/>
        </p:blipFill>
        <p:spPr>
          <a:xfrm>
            <a:off x="364680" y="2242080"/>
            <a:ext cx="2009520" cy="209160"/>
          </a:xfrm>
          <a:prstGeom prst="rect">
            <a:avLst/>
          </a:prstGeom>
          <a:ln>
            <a:noFill/>
          </a:ln>
        </p:spPr>
      </p:pic>
      <p:sp>
        <p:nvSpPr>
          <p:cNvPr id="589" name="TextShape 2"/>
          <p:cNvSpPr txBox="1"/>
          <p:nvPr/>
        </p:nvSpPr>
        <p:spPr>
          <a:xfrm>
            <a:off x="7056000" y="5400000"/>
            <a:ext cx="1981080" cy="152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Mika Peace,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Jeff Kepert,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Harvey Ye,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Jenny Fisher,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Kevin Tory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0" name="Picture 5" descr=""/>
          <p:cNvPicPr/>
          <p:nvPr/>
        </p:nvPicPr>
        <p:blipFill>
          <a:blip r:embed="rId5"/>
          <a:stretch/>
        </p:blipFill>
        <p:spPr>
          <a:xfrm>
            <a:off x="5364000" y="864000"/>
            <a:ext cx="4544280" cy="3923280"/>
          </a:xfrm>
          <a:prstGeom prst="rect">
            <a:avLst/>
          </a:prstGeom>
          <a:ln>
            <a:noFill/>
          </a:ln>
        </p:spPr>
      </p:pic>
      <p:pic>
        <p:nvPicPr>
          <p:cNvPr id="591" name="Picture 7" descr=""/>
          <p:cNvPicPr/>
          <p:nvPr/>
        </p:nvPicPr>
        <p:blipFill>
          <a:blip r:embed="rId6"/>
          <a:stretch/>
        </p:blipFill>
        <p:spPr>
          <a:xfrm>
            <a:off x="192240" y="3528000"/>
            <a:ext cx="5721120" cy="38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93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95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396000" y="6012000"/>
            <a:ext cx="7201440" cy="108000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487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ACCESS-Fire modelling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5940000" y="2016000"/>
            <a:ext cx="4125960" cy="1548000"/>
          </a:xfrm>
          <a:prstGeom prst="rect">
            <a:avLst/>
          </a:prstGeom>
          <a:ln w="12600">
            <a:noFill/>
          </a:ln>
        </p:spPr>
      </p:pic>
      <p:pic>
        <p:nvPicPr>
          <p:cNvPr id="489" name="" descr=""/>
          <p:cNvPicPr/>
          <p:nvPr/>
        </p:nvPicPr>
        <p:blipFill>
          <a:blip r:embed="rId3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" descr=""/>
          <p:cNvPicPr/>
          <p:nvPr/>
        </p:nvPicPr>
        <p:blipFill>
          <a:blip r:embed="rId4"/>
          <a:stretch/>
        </p:blipFill>
        <p:spPr>
          <a:xfrm>
            <a:off x="144000" y="1080000"/>
            <a:ext cx="5832000" cy="3379320"/>
          </a:xfrm>
          <a:prstGeom prst="rect">
            <a:avLst/>
          </a:prstGeom>
          <a:ln w="12600">
            <a:noFill/>
          </a:ln>
        </p:spPr>
      </p:pic>
      <p:sp>
        <p:nvSpPr>
          <p:cNvPr id="491" name="TextShape 3"/>
          <p:cNvSpPr txBox="1"/>
          <p:nvPr/>
        </p:nvSpPr>
        <p:spPr>
          <a:xfrm>
            <a:off x="432000" y="4824000"/>
            <a:ext cx="8764200" cy="221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Several model runs available currently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Three of the Waroona fire, one of the Sir Ivan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Fire intensity and spread based on prescribed fuel loads and modelled meteorology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Modelled meteorology affected by heat flux from the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Model CAN reproduce PyroCB (fire driven storm creation)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Process is sensitive to modelled boundary layer stability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Realistic fire spread is also achievable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Picture 10" descr="A close up of a logo&#10;&#10;Description automatically generated"/>
          <p:cNvPicPr/>
          <p:nvPr/>
        </p:nvPicPr>
        <p:blipFill>
          <a:blip r:embed="rId5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360000" y="5829840"/>
            <a:ext cx="9288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On day 1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escarpment reached, due to spotting (likely) driven by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quick westward run at the base of the scarp in the late evening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What do we see in the model?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495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of spread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497" name="" descr=""/>
          <p:cNvPicPr/>
          <p:nvPr/>
        </p:nvPicPr>
        <p:blipFill>
          <a:blip r:embed="rId3"/>
          <a:stretch/>
        </p:blipFill>
        <p:spPr>
          <a:xfrm>
            <a:off x="504000" y="950040"/>
            <a:ext cx="9010440" cy="4505040"/>
          </a:xfrm>
          <a:prstGeom prst="rect">
            <a:avLst/>
          </a:prstGeom>
          <a:ln w="12600">
            <a:noFill/>
          </a:ln>
        </p:spPr>
      </p:pic>
      <p:pic>
        <p:nvPicPr>
          <p:cNvPr id="498" name="Picture 8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9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sp>
        <p:nvSpPr>
          <p:cNvPr id="500" name="CustomShape 1"/>
          <p:cNvSpPr/>
          <p:nvPr/>
        </p:nvSpPr>
        <p:spPr>
          <a:xfrm>
            <a:off x="396000" y="6012000"/>
            <a:ext cx="8431920" cy="1080000"/>
          </a:xfrm>
          <a:custGeom>
            <a:avLst/>
            <a:gdLst/>
            <a:ahLst/>
            <a:rect l="l" t="t" r="r" b="b"/>
            <a:pathLst>
              <a:path w="1" h="1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TextShape 2"/>
          <p:cNvSpPr txBox="1"/>
          <p:nvPr/>
        </p:nvSpPr>
        <p:spPr>
          <a:xfrm>
            <a:off x="432000" y="4824000"/>
            <a:ext cx="928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15 hours of burning (Jan 6: 0900-2300)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Spotting is prescribed (not built into fire model)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Shape is relatively well represented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Fire spread affects and is sensitive to surface winds, which require careful tuning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Too much instability causes runaway fire dynamics (spread is too fast)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Too much resistance to instability can dampen physical effects (e.g., PyroCB)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03" name="TextShape 3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of spread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3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05" name="" descr=""/>
          <p:cNvPicPr/>
          <p:nvPr/>
        </p:nvPicPr>
        <p:blipFill>
          <a:blip r:embed="rId4"/>
          <a:srcRect l="12095" t="25904" r="10051" b="24566"/>
          <a:stretch/>
        </p:blipFill>
        <p:spPr>
          <a:xfrm>
            <a:off x="468360" y="846720"/>
            <a:ext cx="9071640" cy="39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07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Weather summary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09" name="" descr=""/>
          <p:cNvPicPr/>
          <p:nvPr/>
        </p:nvPicPr>
        <p:blipFill>
          <a:blip r:embed="rId3"/>
          <a:srcRect l="5007" t="0" r="0" b="10212"/>
          <a:stretch/>
        </p:blipFill>
        <p:spPr>
          <a:xfrm>
            <a:off x="144000" y="841320"/>
            <a:ext cx="9576000" cy="6669720"/>
          </a:xfrm>
          <a:prstGeom prst="rect">
            <a:avLst/>
          </a:prstGeom>
          <a:ln>
            <a:noFill/>
          </a:ln>
        </p:spPr>
      </p:pic>
      <p:pic>
        <p:nvPicPr>
          <p:cNvPr id="510" name="Picture 7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88000" y="6552000"/>
            <a:ext cx="928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Vertical wind speeds are affected by the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High horizontal wind speeds seen at base of scarp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13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 speeds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15" name="" descr=""/>
          <p:cNvPicPr/>
          <p:nvPr/>
        </p:nvPicPr>
        <p:blipFill>
          <a:blip r:embed="rId3"/>
          <a:srcRect l="1744" t="992" r="7458" b="7339"/>
          <a:stretch/>
        </p:blipFill>
        <p:spPr>
          <a:xfrm>
            <a:off x="612360" y="852480"/>
            <a:ext cx="3851640" cy="5555520"/>
          </a:xfrm>
          <a:prstGeom prst="rect">
            <a:avLst/>
          </a:prstGeom>
          <a:ln w="12600">
            <a:noFill/>
          </a:ln>
        </p:spPr>
      </p:pic>
      <p:pic>
        <p:nvPicPr>
          <p:cNvPr id="516" name="" descr=""/>
          <p:cNvPicPr/>
          <p:nvPr/>
        </p:nvPicPr>
        <p:blipFill>
          <a:blip r:embed="rId4"/>
          <a:srcRect l="1721" t="1945" r="6952" b="7587"/>
          <a:stretch/>
        </p:blipFill>
        <p:spPr>
          <a:xfrm>
            <a:off x="5004000" y="905760"/>
            <a:ext cx="3888000" cy="5501880"/>
          </a:xfrm>
          <a:prstGeom prst="rect">
            <a:avLst/>
          </a:prstGeom>
          <a:ln w="12600">
            <a:noFill/>
          </a:ln>
        </p:spPr>
      </p:pic>
      <p:pic>
        <p:nvPicPr>
          <p:cNvPr id="517" name="Picture 9" descr="A close up of a logo&#10;&#10;Description automatically generated"/>
          <p:cNvPicPr/>
          <p:nvPr/>
        </p:nvPicPr>
        <p:blipFill>
          <a:blip r:embed="rId5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19" name="TextShape 1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Skew T log P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21" name="Picture 7" descr="A close up of a logo&#10;&#10;Description automatically generated"/>
          <p:cNvPicPr/>
          <p:nvPr/>
        </p:nvPicPr>
        <p:blipFill>
          <a:blip r:embed="rId3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  <p:pic>
        <p:nvPicPr>
          <p:cNvPr id="522" name="" descr=""/>
          <p:cNvPicPr/>
          <p:nvPr/>
        </p:nvPicPr>
        <p:blipFill>
          <a:blip r:embed="rId4"/>
          <a:stretch/>
        </p:blipFill>
        <p:spPr>
          <a:xfrm>
            <a:off x="253080" y="1045080"/>
            <a:ext cx="6370920" cy="6370920"/>
          </a:xfrm>
          <a:prstGeom prst="rect">
            <a:avLst/>
          </a:prstGeom>
          <a:ln>
            <a:noFill/>
          </a:ln>
        </p:spPr>
      </p:pic>
      <p:sp>
        <p:nvSpPr>
          <p:cNvPr id="523" name="TextShape 2"/>
          <p:cNvSpPr txBox="1"/>
          <p:nvPr/>
        </p:nvSpPr>
        <p:spPr>
          <a:xfrm>
            <a:off x="6408000" y="1872000"/>
            <a:ext cx="3456000" cy="436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PFT = C (Z</a:t>
            </a:r>
            <a:r>
              <a:rPr b="0" lang="en-AU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fc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b="0" lang="en-AU" sz="1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 b</a:t>
            </a:r>
            <a:r>
              <a:rPr b="0" lang="en-AU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fc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PFT: PCB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 power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Threshold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 : constant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b="0" lang="en-AU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fc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free convection altitude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  : wind speed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b="0" lang="en-AU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fc 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Plume escape threshold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396000" y="5976000"/>
            <a:ext cx="928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Original run (lower BL stability) overshoots PFT threshold at 12:30 and 1630 LT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26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Firepower vs PFT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28" name="" descr=""/>
          <p:cNvPicPr/>
          <p:nvPr/>
        </p:nvPicPr>
        <p:blipFill>
          <a:blip r:embed="rId3"/>
          <a:srcRect l="5799" t="6417" r="8377" b="5393"/>
          <a:stretch/>
        </p:blipFill>
        <p:spPr>
          <a:xfrm>
            <a:off x="360000" y="1080000"/>
            <a:ext cx="8968680" cy="4607640"/>
          </a:xfrm>
          <a:prstGeom prst="rect">
            <a:avLst/>
          </a:prstGeom>
          <a:ln w="12600">
            <a:noFill/>
          </a:ln>
        </p:spPr>
      </p:pic>
      <p:pic>
        <p:nvPicPr>
          <p:cNvPr id="529" name="Picture 8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396000" y="5976000"/>
            <a:ext cx="928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Newer run (higher BL stability) does not overshoot PFT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PyroCB can be seen in the original run from about 1200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7920000" y="50040"/>
            <a:ext cx="2086560" cy="525960"/>
          </a:xfrm>
          <a:prstGeom prst="rect">
            <a:avLst/>
          </a:prstGeom>
          <a:ln w="12600">
            <a:noFill/>
          </a:ln>
        </p:spPr>
      </p:pic>
      <p:sp>
        <p:nvSpPr>
          <p:cNvPr id="532" name="TextShape 2"/>
          <p:cNvSpPr txBox="1"/>
          <p:nvPr/>
        </p:nvSpPr>
        <p:spPr>
          <a:xfrm>
            <a:off x="1764360" y="-2160"/>
            <a:ext cx="6335640" cy="10101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Firepower vs PFT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2"/>
          <a:stretch/>
        </p:blipFill>
        <p:spPr>
          <a:xfrm>
            <a:off x="34560" y="33840"/>
            <a:ext cx="1693440" cy="76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" descr=""/>
          <p:cNvPicPr/>
          <p:nvPr/>
        </p:nvPicPr>
        <p:blipFill>
          <a:blip r:embed="rId3"/>
          <a:srcRect l="5988" t="5834" r="8188" b="5976"/>
          <a:stretch/>
        </p:blipFill>
        <p:spPr>
          <a:xfrm>
            <a:off x="144000" y="984960"/>
            <a:ext cx="9504000" cy="4882680"/>
          </a:xfrm>
          <a:prstGeom prst="rect">
            <a:avLst/>
          </a:prstGeom>
          <a:ln w="12600">
            <a:noFill/>
          </a:ln>
        </p:spPr>
      </p:pic>
      <p:pic>
        <p:nvPicPr>
          <p:cNvPr id="535" name="Picture 8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737200" y="6240240"/>
            <a:ext cx="1269360" cy="1269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2019-12-11T09:26:49Z</dcterms:created>
  <dc:creator/>
  <dc:description/>
  <dc:language>en-AU</dc:language>
  <cp:lastModifiedBy/>
  <dcterms:modified xsi:type="dcterms:W3CDTF">2020-02-20T16:14:52Z</dcterms:modified>
  <cp:revision>34</cp:revision>
  <dc:subject/>
  <dc:title>PowerPoint Presentation</dc:title>
</cp:coreProperties>
</file>